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7" r:id="rId8"/>
    <p:sldId id="260" r:id="rId9"/>
    <p:sldId id="261" r:id="rId10"/>
    <p:sldId id="264" r:id="rId11"/>
    <p:sldId id="262" r:id="rId12"/>
    <p:sldId id="263" r:id="rId13"/>
    <p:sldId id="266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2014.03.22.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599" y="2708920"/>
            <a:ext cx="8686800" cy="1728192"/>
          </a:xfrm>
        </p:spPr>
        <p:txBody>
          <a:bodyPr/>
          <a:lstStyle/>
          <a:p>
            <a:r>
              <a:rPr lang="hu-HU" dirty="0" smtClean="0"/>
              <a:t>A szuverenitás jelképei </a:t>
            </a:r>
            <a:r>
              <a:rPr lang="hu-HU" sz="6600" dirty="0" smtClean="0"/>
              <a:t/>
            </a:r>
            <a:br>
              <a:rPr lang="hu-HU" sz="6600" dirty="0" smtClean="0"/>
            </a:br>
            <a:r>
              <a:rPr lang="hu-HU" sz="4400" dirty="0" smtClean="0"/>
              <a:t>és alkotmányos védelmük</a:t>
            </a:r>
            <a:endParaRPr lang="en-US" sz="6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16016" y="5805264"/>
            <a:ext cx="4248472" cy="936104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/>
              <a:t>Dr. Smuk Péter</a:t>
            </a:r>
          </a:p>
          <a:p>
            <a:pPr algn="r"/>
            <a:r>
              <a:rPr lang="hu-HU" sz="1400" i="1" dirty="0" smtClean="0"/>
              <a:t>egyetemi docens</a:t>
            </a:r>
          </a:p>
          <a:p>
            <a:pPr algn="r"/>
            <a:r>
              <a:rPr lang="hu-HU" sz="1400" i="1" dirty="0" smtClean="0"/>
              <a:t>SZE ÁJK Alkotmányjogi és Politikatudományi Tanszék</a:t>
            </a:r>
            <a:endParaRPr lang="en-US" sz="1400" i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07504" y="5805264"/>
            <a:ext cx="44644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A kutató a TÁMOP-4.2.4.A/2-11/1-2012-0001 Nemzeti Kiválóság Program című kiemelt projekt keretében tartotta az előadást. A projekt az Európai Unió támogatásával, az Európai Szociális Alap társfinanszírozásával valósul meg. </a:t>
            </a:r>
            <a:endParaRPr lang="hu-HU" sz="1200" dirty="0" smtClean="0"/>
          </a:p>
          <a:p>
            <a:pPr algn="l"/>
            <a:r>
              <a:rPr lang="hu-HU" sz="1200" dirty="0" smtClean="0"/>
              <a:t>(</a:t>
            </a:r>
            <a:r>
              <a:rPr lang="hu-HU" sz="1200" dirty="0" err="1"/>
              <a:t>Magyary</a:t>
            </a:r>
            <a:r>
              <a:rPr lang="hu-HU" sz="1200" dirty="0"/>
              <a:t> Zoltán Posztdoktori Ösztöndíj</a:t>
            </a:r>
            <a:r>
              <a:rPr lang="hu-HU" sz="1200" dirty="0" smtClean="0"/>
              <a:t>.)</a:t>
            </a:r>
            <a:endParaRPr lang="hu-HU" sz="1200" dirty="0"/>
          </a:p>
        </p:txBody>
      </p:sp>
      <p:sp>
        <p:nvSpPr>
          <p:cNvPr id="5" name="Téglalap 4"/>
          <p:cNvSpPr/>
          <p:nvPr/>
        </p:nvSpPr>
        <p:spPr>
          <a:xfrm>
            <a:off x="107504" y="48499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dirty="0"/>
              <a:t>Az állam szuverenitása: eszmény és/vagy </a:t>
            </a:r>
            <a:r>
              <a:rPr lang="hu-HU" sz="1400" dirty="0" smtClean="0"/>
              <a:t>valóság – MTA TK 2014. március 21.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5298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Hivatalos pénznem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514116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Alaptörvény K) cikk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Magyarország hivatalos pénzneme a forint.</a:t>
            </a:r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2013</a:t>
            </a:r>
            <a:r>
              <a:rPr lang="hu-HU" dirty="0">
                <a:solidFill>
                  <a:schemeClr val="tx1"/>
                </a:solidFill>
              </a:rPr>
              <a:t>. évi </a:t>
            </a:r>
            <a:r>
              <a:rPr lang="hu-HU" dirty="0" smtClean="0">
                <a:solidFill>
                  <a:schemeClr val="tx1"/>
                </a:solidFill>
              </a:rPr>
              <a:t>CXXXIX</a:t>
            </a:r>
            <a:r>
              <a:rPr lang="hu-HU" dirty="0">
                <a:solidFill>
                  <a:schemeClr val="tx1"/>
                </a:solidFill>
              </a:rPr>
              <a:t>. </a:t>
            </a:r>
            <a:r>
              <a:rPr lang="hu-HU" dirty="0" smtClean="0">
                <a:solidFill>
                  <a:schemeClr val="tx1"/>
                </a:solidFill>
              </a:rPr>
              <a:t>tv. (MNB)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pénzjegy kibocsátása, értékének védelme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pénzkibocsátás (23.§)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2001</a:t>
            </a:r>
            <a:r>
              <a:rPr lang="hu-HU" dirty="0">
                <a:solidFill>
                  <a:schemeClr val="tx1"/>
                </a:solidFill>
              </a:rPr>
              <a:t>. évi XCIII. </a:t>
            </a:r>
            <a:r>
              <a:rPr lang="hu-HU" dirty="0" smtClean="0">
                <a:solidFill>
                  <a:schemeClr val="tx1"/>
                </a:solidFill>
              </a:rPr>
              <a:t>tv. (devizakorlátozás teljes megszüntetése)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szerződések teljesítése devizában</a:t>
            </a:r>
          </a:p>
          <a:p>
            <a:pPr lvl="1"/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Mt. 154.§ (1)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munkabér pénzneme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2" b="22435"/>
          <a:stretch/>
        </p:blipFill>
        <p:spPr bwMode="auto">
          <a:xfrm>
            <a:off x="3577543" y="4779383"/>
            <a:ext cx="5566457" cy="205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81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Országház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solidFill>
                  <a:schemeClr val="tx1"/>
                </a:solidFill>
              </a:rPr>
              <a:t>OGYtv</a:t>
            </a:r>
            <a:r>
              <a:rPr lang="hu-HU" b="1" dirty="0" smtClean="0">
                <a:solidFill>
                  <a:schemeClr val="tx1"/>
                </a:solidFill>
              </a:rPr>
              <a:t>.</a:t>
            </a:r>
            <a:r>
              <a:rPr lang="hu-HU" dirty="0" smtClean="0">
                <a:solidFill>
                  <a:schemeClr val="tx1"/>
                </a:solidFill>
              </a:rPr>
              <a:t> III/A</a:t>
            </a:r>
            <a:r>
              <a:rPr lang="hu-HU" dirty="0">
                <a:solidFill>
                  <a:schemeClr val="tx1"/>
                </a:solidFill>
              </a:rPr>
              <a:t>. </a:t>
            </a:r>
            <a:r>
              <a:rPr lang="hu-HU" dirty="0" smtClean="0">
                <a:solidFill>
                  <a:schemeClr val="tx1"/>
                </a:solidFill>
              </a:rPr>
              <a:t>fejezet </a:t>
            </a:r>
            <a:r>
              <a:rPr lang="hu-HU" sz="2000" dirty="0" smtClean="0">
                <a:solidFill>
                  <a:schemeClr val="tx1"/>
                </a:solidFill>
              </a:rPr>
              <a:t>27/D.§-27/E.§</a:t>
            </a:r>
            <a:endParaRPr lang="hu-HU" sz="2000" dirty="0">
              <a:solidFill>
                <a:schemeClr val="tx1"/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AZ ORSZÁGGYŰLÉS NEVÉNEK, JELKÉPÉNEK </a:t>
            </a:r>
            <a:r>
              <a:rPr lang="hu-HU" sz="2200" dirty="0" smtClean="0">
                <a:solidFill>
                  <a:schemeClr val="tx1"/>
                </a:solidFill>
              </a:rPr>
              <a:t>HASZNÁLATA</a:t>
            </a:r>
            <a:endParaRPr lang="hu-HU" sz="2200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turisztikai, idegenforgalmi célból, </a:t>
            </a:r>
            <a:r>
              <a:rPr lang="hu-HU" dirty="0" smtClean="0">
                <a:solidFill>
                  <a:schemeClr val="tx1"/>
                </a:solidFill>
              </a:rPr>
              <a:t>hírszolgáltatási</a:t>
            </a:r>
            <a:r>
              <a:rPr lang="hu-HU" dirty="0">
                <a:solidFill>
                  <a:schemeClr val="tx1"/>
                </a:solidFill>
              </a:rPr>
              <a:t>, oktatási, művészeti, kulturális, valamint tudományos tevékenység </a:t>
            </a:r>
            <a:r>
              <a:rPr lang="hu-HU" dirty="0" smtClean="0">
                <a:solidFill>
                  <a:schemeClr val="tx1"/>
                </a:solidFill>
              </a:rPr>
              <a:t>során használható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egyébként: Kiemelt </a:t>
            </a:r>
            <a:r>
              <a:rPr lang="hu-HU" dirty="0">
                <a:solidFill>
                  <a:schemeClr val="tx1"/>
                </a:solidFill>
              </a:rPr>
              <a:t>Nemzeti Emlékhely Bizottság </a:t>
            </a:r>
            <a:r>
              <a:rPr lang="hu-HU" dirty="0" smtClean="0">
                <a:solidFill>
                  <a:schemeClr val="tx1"/>
                </a:solidFill>
              </a:rPr>
              <a:t>ill. </a:t>
            </a:r>
            <a:r>
              <a:rPr lang="hu-HU" dirty="0">
                <a:solidFill>
                  <a:schemeClr val="tx1"/>
                </a:solidFill>
              </a:rPr>
              <a:t>az Országgyűlés </a:t>
            </a:r>
            <a:r>
              <a:rPr lang="hu-HU" dirty="0" smtClean="0">
                <a:solidFill>
                  <a:schemeClr val="tx1"/>
                </a:solidFill>
              </a:rPr>
              <a:t>Hivatalának engedélye szükséges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OGY Hivatala perképes: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„a </a:t>
            </a:r>
            <a:r>
              <a:rPr lang="hu-HU" dirty="0">
                <a:solidFill>
                  <a:schemeClr val="tx1"/>
                </a:solidFill>
              </a:rPr>
              <a:t>jogosulatlan jelképhasználóval szemben a Polgári Törvénykönyvnek a személyiségi jogok megsértésére irányadó rendelkezései megfelelő alkalmazásával </a:t>
            </a:r>
            <a:r>
              <a:rPr lang="hu-HU" dirty="0" smtClean="0">
                <a:solidFill>
                  <a:schemeClr val="tx1"/>
                </a:solidFill>
              </a:rPr>
              <a:t>követelheti…”</a:t>
            </a:r>
            <a:endParaRPr lang="hu-HU" i="1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08633"/>
            <a:ext cx="3240361" cy="18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6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Szent Korona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Nemzeti Hitvallás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Tiszteletben tartjuk történeti alkotmányunk vívmányait és a Szent Koronát, amely megtestesíti Magyarország </a:t>
            </a:r>
            <a:r>
              <a:rPr lang="hu-HU" dirty="0" smtClean="0">
                <a:solidFill>
                  <a:schemeClr val="tx1"/>
                </a:solidFill>
              </a:rPr>
              <a:t>alkotmányos állami </a:t>
            </a:r>
            <a:r>
              <a:rPr lang="hu-HU" dirty="0">
                <a:solidFill>
                  <a:schemeClr val="tx1"/>
                </a:solidFill>
              </a:rPr>
              <a:t>folytonosságát és a nemzet egységét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hu-HU" sz="1050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2000</a:t>
            </a:r>
            <a:r>
              <a:rPr lang="hu-HU" dirty="0">
                <a:solidFill>
                  <a:schemeClr val="tx1"/>
                </a:solidFill>
              </a:rPr>
              <a:t>. évi I. tv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elhelyezés, „hozzá tartozó jelvények”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Szent </a:t>
            </a:r>
            <a:r>
              <a:rPr lang="hu-HU" dirty="0">
                <a:solidFill>
                  <a:schemeClr val="tx1"/>
                </a:solidFill>
              </a:rPr>
              <a:t>Korona Testület </a:t>
            </a:r>
            <a:r>
              <a:rPr lang="hu-HU" i="1" dirty="0">
                <a:solidFill>
                  <a:schemeClr val="tx1"/>
                </a:solidFill>
              </a:rPr>
              <a:t>(tagjai</a:t>
            </a:r>
            <a:r>
              <a:rPr lang="hu-HU" i="1" dirty="0" smtClean="0">
                <a:solidFill>
                  <a:schemeClr val="tx1"/>
                </a:solidFill>
              </a:rPr>
              <a:t>!)</a:t>
            </a:r>
            <a:r>
              <a:rPr lang="hu-HU" dirty="0" smtClean="0">
                <a:solidFill>
                  <a:schemeClr val="tx1"/>
                </a:solidFill>
              </a:rPr>
              <a:t>, működése…</a:t>
            </a:r>
            <a:endParaRPr lang="hu-HU" dirty="0">
              <a:solidFill>
                <a:schemeClr val="tx1"/>
              </a:solidFill>
            </a:endParaRPr>
          </a:p>
          <a:p>
            <a:pPr lvl="1"/>
            <a:endParaRPr lang="hu-HU" sz="1000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Őrzése: Magyar Honvédség, fegyverhasználati joggal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2011. évi CXIII. tv. 36.§ (1) </a:t>
            </a:r>
            <a:r>
              <a:rPr lang="hu-HU" dirty="0" err="1" smtClean="0">
                <a:solidFill>
                  <a:schemeClr val="tx1"/>
                </a:solidFill>
              </a:rPr>
              <a:t>bek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  <a:r>
              <a:rPr lang="hu-HU" dirty="0">
                <a:solidFill>
                  <a:schemeClr val="tx1"/>
                </a:solidFill>
              </a:rPr>
              <a:t>b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Honvéd Díszőrség Honvéd Koronaőrség (78/2011</a:t>
            </a:r>
            <a:r>
              <a:rPr lang="hu-HU" dirty="0">
                <a:solidFill>
                  <a:schemeClr val="tx1"/>
                </a:solidFill>
              </a:rPr>
              <a:t>. (V. 12.) Korm. </a:t>
            </a:r>
            <a:r>
              <a:rPr lang="hu-HU" dirty="0" smtClean="0">
                <a:solidFill>
                  <a:schemeClr val="tx1"/>
                </a:solidFill>
              </a:rPr>
              <a:t>rend.)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Látogatási rend: Országgyűlési Őrség biztosítja</a:t>
            </a:r>
          </a:p>
          <a:p>
            <a:pPr lvl="2"/>
            <a:endParaRPr lang="hu-HU" sz="1100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Btk</a:t>
            </a:r>
            <a:r>
              <a:rPr lang="hu-HU" dirty="0">
                <a:solidFill>
                  <a:schemeClr val="tx1"/>
                </a:solidFill>
              </a:rPr>
              <a:t>. 334.§</a:t>
            </a:r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2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Nemzeti jelkép megsértése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Btk</a:t>
            </a:r>
            <a:r>
              <a:rPr lang="hu-HU" b="1" dirty="0">
                <a:solidFill>
                  <a:schemeClr val="tx1"/>
                </a:solidFill>
              </a:rPr>
              <a:t>. 334</a:t>
            </a:r>
            <a:r>
              <a:rPr lang="hu-HU" b="1" dirty="0" smtClean="0">
                <a:solidFill>
                  <a:schemeClr val="tx1"/>
                </a:solidFill>
              </a:rPr>
              <a:t>.§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Aki </a:t>
            </a:r>
            <a:r>
              <a:rPr lang="hu-HU" dirty="0">
                <a:solidFill>
                  <a:schemeClr val="tx1"/>
                </a:solidFill>
              </a:rPr>
              <a:t>nagy nyilvánosság előtt </a:t>
            </a:r>
            <a:r>
              <a:rPr lang="hu-HU" u="sng" dirty="0">
                <a:solidFill>
                  <a:schemeClr val="tx1"/>
                </a:solidFill>
              </a:rPr>
              <a:t>Magyarország himnuszát, zászlaját, címerét vagy a Szent Koronát </a:t>
            </a:r>
            <a:r>
              <a:rPr lang="hu-HU" b="1" dirty="0">
                <a:solidFill>
                  <a:schemeClr val="tx1"/>
                </a:solidFill>
              </a:rPr>
              <a:t>sértő vagy lealacsonyító kifejezést használ, illetve azokat más módon meggyalázza</a:t>
            </a:r>
            <a:r>
              <a:rPr lang="hu-HU" dirty="0">
                <a:solidFill>
                  <a:schemeClr val="tx1"/>
                </a:solidFill>
              </a:rPr>
              <a:t>, ha súlyosabb bűncselekmény nem valósul meg, vétség miatt egy évig terjedő </a:t>
            </a:r>
            <a:r>
              <a:rPr lang="hu-HU" dirty="0" smtClean="0">
                <a:solidFill>
                  <a:schemeClr val="tx1"/>
                </a:solidFill>
              </a:rPr>
              <a:t>szabadságvesztéssel </a:t>
            </a:r>
            <a:r>
              <a:rPr lang="hu-HU" dirty="0">
                <a:solidFill>
                  <a:schemeClr val="tx1"/>
                </a:solidFill>
              </a:rPr>
              <a:t>büntetendő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hu-HU" sz="1000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13/2000. (V. 12.) AB </a:t>
            </a:r>
            <a:r>
              <a:rPr lang="de-DE" b="1" dirty="0" err="1" smtClean="0">
                <a:solidFill>
                  <a:schemeClr val="tx1"/>
                </a:solidFill>
              </a:rPr>
              <a:t>határozat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egyrészt </a:t>
            </a:r>
            <a:r>
              <a:rPr lang="hu-HU" u="sng" dirty="0" smtClean="0">
                <a:solidFill>
                  <a:schemeClr val="tx1"/>
                </a:solidFill>
              </a:rPr>
              <a:t>az </a:t>
            </a:r>
            <a:r>
              <a:rPr lang="hu-HU" u="sng" dirty="0">
                <a:solidFill>
                  <a:schemeClr val="tx1"/>
                </a:solidFill>
              </a:rPr>
              <a:t>állami szuverenitás </a:t>
            </a:r>
            <a:r>
              <a:rPr lang="hu-HU" dirty="0">
                <a:solidFill>
                  <a:schemeClr val="tx1"/>
                </a:solidFill>
              </a:rPr>
              <a:t>külső megjelenítési </a:t>
            </a:r>
            <a:r>
              <a:rPr lang="hu-HU" dirty="0" smtClean="0">
                <a:solidFill>
                  <a:schemeClr val="tx1"/>
                </a:solidFill>
              </a:rPr>
              <a:t>formái, </a:t>
            </a:r>
            <a:r>
              <a:rPr lang="hu-HU" dirty="0">
                <a:solidFill>
                  <a:schemeClr val="tx1"/>
                </a:solidFill>
              </a:rPr>
              <a:t>másrészt a </a:t>
            </a:r>
            <a:r>
              <a:rPr lang="hu-HU" u="sng" dirty="0">
                <a:solidFill>
                  <a:schemeClr val="tx1"/>
                </a:solidFill>
              </a:rPr>
              <a:t>nemzethez mint közösséghez való tartozás</a:t>
            </a:r>
            <a:r>
              <a:rPr lang="hu-HU" dirty="0">
                <a:solidFill>
                  <a:schemeClr val="tx1"/>
                </a:solidFill>
              </a:rPr>
              <a:t> kinyilvánításának az </a:t>
            </a:r>
            <a:r>
              <a:rPr lang="hu-HU" dirty="0" smtClean="0">
                <a:solidFill>
                  <a:schemeClr val="tx1"/>
                </a:solidFill>
              </a:rPr>
              <a:t>eszközei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bizonyos vonatkozásaikban kívül </a:t>
            </a:r>
            <a:r>
              <a:rPr lang="hu-HU" dirty="0">
                <a:solidFill>
                  <a:schemeClr val="tx1"/>
                </a:solidFill>
              </a:rPr>
              <a:t>vannak a vélemények alkotmányilag </a:t>
            </a:r>
            <a:r>
              <a:rPr lang="hu-HU" dirty="0" smtClean="0">
                <a:solidFill>
                  <a:schemeClr val="tx1"/>
                </a:solidFill>
              </a:rPr>
              <a:t>védendő pluralizmusán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nemzeti jelképeket illető negatív tartalmú vélemények, a jelképek történetére, értékére, közjogi jelentőségére vonatkozó tudományos nézetek, művészi kifejezések, illetőleg kritikák hangoztatása, esetleg megváltoztatásukat vagy eltörlésüket célzó javaslatok kifejezésre juttatása, értelemszerűen nem eshet büntetőjogi szankcionálás alá, hanem része a véleménynyilvánítás alkotmányos szabadságának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Szent Korona mint nemzeti jelkép?</a:t>
            </a:r>
          </a:p>
        </p:txBody>
      </p:sp>
    </p:spTree>
    <p:extLst>
      <p:ext uri="{BB962C8B-B14F-4D97-AF65-F5344CB8AC3E}">
        <p14:creationId xmlns:p14="http://schemas.microsoft.com/office/powerpoint/2010/main" val="100039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hu-HU" sz="4000" b="1" dirty="0" smtClean="0">
                <a:solidFill>
                  <a:schemeClr val="tx1"/>
                </a:solidFill>
              </a:rPr>
              <a:t>Köszönöm a figyelmet!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sz="2800" b="1" dirty="0" smtClean="0">
                <a:solidFill>
                  <a:schemeClr val="tx1"/>
                </a:solidFill>
              </a:rPr>
              <a:t>Dr. Smuk Péter</a:t>
            </a:r>
          </a:p>
          <a:p>
            <a:r>
              <a:rPr lang="hu-HU" sz="1800" i="1" dirty="0" smtClean="0">
                <a:solidFill>
                  <a:schemeClr val="tx1"/>
                </a:solidFill>
              </a:rPr>
              <a:t>egyetemi docens</a:t>
            </a:r>
          </a:p>
          <a:p>
            <a:r>
              <a:rPr lang="hu-HU" sz="1800" i="1" dirty="0" smtClean="0">
                <a:solidFill>
                  <a:schemeClr val="tx1"/>
                </a:solidFill>
              </a:rPr>
              <a:t>Széchenyi István Egyetem</a:t>
            </a:r>
          </a:p>
          <a:p>
            <a:r>
              <a:rPr lang="hu-HU" sz="1800" i="1" dirty="0" smtClean="0">
                <a:solidFill>
                  <a:schemeClr val="tx1"/>
                </a:solidFill>
              </a:rPr>
              <a:t>Alkotmányjogi és Politikatudományi Tanszék</a:t>
            </a:r>
          </a:p>
          <a:p>
            <a:r>
              <a:rPr lang="hu-HU" sz="1800" b="1" dirty="0" smtClean="0">
                <a:solidFill>
                  <a:schemeClr val="tx1"/>
                </a:solidFill>
              </a:rPr>
              <a:t>smuk@sze.hu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5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A szuverenitás jelképei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Az állam jelképei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zászló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címer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Himnusz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További alaptörvényi jelképek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nemzeti ünnepek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hivatalos nyelv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hivatalos fizetőeszköz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Az „államiság” egyéb szimbólumai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Szent </a:t>
            </a:r>
            <a:r>
              <a:rPr lang="hu-HU" dirty="0">
                <a:solidFill>
                  <a:schemeClr val="tx1"/>
                </a:solidFill>
              </a:rPr>
              <a:t>Korona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Országház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8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Szabályozás - áttekintés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Címer, zászló, himnusz, kitüntetések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Alaptörvény I) cikk [</a:t>
            </a:r>
            <a:r>
              <a:rPr lang="hu-HU" dirty="0" err="1" smtClean="0">
                <a:solidFill>
                  <a:schemeClr val="tx1"/>
                </a:solidFill>
              </a:rPr>
              <a:t>Alk</a:t>
            </a:r>
            <a:r>
              <a:rPr lang="hu-HU" dirty="0" smtClean="0">
                <a:solidFill>
                  <a:schemeClr val="tx1"/>
                </a:solidFill>
              </a:rPr>
              <a:t>. 75-76.§]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2011. évi CCII. törvény [1995. évi LXXXIII. </a:t>
            </a:r>
            <a:r>
              <a:rPr lang="hu-HU" dirty="0" smtClean="0">
                <a:solidFill>
                  <a:schemeClr val="tx1"/>
                </a:solidFill>
              </a:rPr>
              <a:t>tv.]; Btk. 334.§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Nemzeti ünnepek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Alaptörvény J) cikk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[1991. évi VIII. tv.; 1950. évi 1., 10., 37. tvr.]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Hivatalos nyelv, fizetőeszköz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Alaptörvény H) és K) cikk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2001. évi XCVI. </a:t>
            </a:r>
            <a:r>
              <a:rPr lang="hu-HU" dirty="0" smtClean="0">
                <a:solidFill>
                  <a:schemeClr val="tx1"/>
                </a:solidFill>
              </a:rPr>
              <a:t>tv. (</a:t>
            </a:r>
            <a:r>
              <a:rPr lang="hu-HU" dirty="0" err="1" smtClean="0">
                <a:solidFill>
                  <a:schemeClr val="tx1"/>
                </a:solidFill>
              </a:rPr>
              <a:t>gazd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  <a:r>
              <a:rPr lang="hu-HU" dirty="0" err="1" smtClean="0">
                <a:solidFill>
                  <a:schemeClr val="tx1"/>
                </a:solidFill>
              </a:rPr>
              <a:t>rekl</a:t>
            </a:r>
            <a:r>
              <a:rPr lang="hu-HU" dirty="0" smtClean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2013. évi </a:t>
            </a:r>
            <a:r>
              <a:rPr lang="hu-HU" dirty="0" smtClean="0">
                <a:solidFill>
                  <a:schemeClr val="tx1"/>
                </a:solidFill>
              </a:rPr>
              <a:t>CXXXIX</a:t>
            </a:r>
            <a:r>
              <a:rPr lang="hu-HU" dirty="0">
                <a:solidFill>
                  <a:schemeClr val="tx1"/>
                </a:solidFill>
              </a:rPr>
              <a:t>. </a:t>
            </a:r>
            <a:r>
              <a:rPr lang="hu-HU" dirty="0" smtClean="0">
                <a:solidFill>
                  <a:schemeClr val="tx1"/>
                </a:solidFill>
              </a:rPr>
              <a:t>tv. (MNB</a:t>
            </a:r>
            <a:r>
              <a:rPr lang="hu-HU" dirty="0">
                <a:solidFill>
                  <a:schemeClr val="tx1"/>
                </a:solidFill>
              </a:rPr>
              <a:t>); 2001. évi XCIII. </a:t>
            </a:r>
            <a:r>
              <a:rPr lang="hu-HU" dirty="0" smtClean="0">
                <a:solidFill>
                  <a:schemeClr val="tx1"/>
                </a:solidFill>
              </a:rPr>
              <a:t>tv. (</a:t>
            </a:r>
            <a:r>
              <a:rPr lang="hu-HU" dirty="0" err="1" smtClean="0">
                <a:solidFill>
                  <a:schemeClr val="tx1"/>
                </a:solidFill>
              </a:rPr>
              <a:t>devizakorl</a:t>
            </a:r>
            <a:r>
              <a:rPr lang="hu-HU" dirty="0" smtClean="0">
                <a:solidFill>
                  <a:schemeClr val="tx1"/>
                </a:solidFill>
              </a:rPr>
              <a:t>.); Mt. 154.§ (1)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Országház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2012. évi XXXVI. tv.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Szent Korona</a:t>
            </a:r>
          </a:p>
          <a:p>
            <a:pPr lvl="1"/>
            <a:r>
              <a:rPr lang="hu-HU" dirty="0" err="1" smtClean="0">
                <a:solidFill>
                  <a:schemeClr val="tx1"/>
                </a:solidFill>
              </a:rPr>
              <a:t>Alaptv</a:t>
            </a:r>
            <a:r>
              <a:rPr lang="hu-HU" dirty="0" smtClean="0">
                <a:solidFill>
                  <a:schemeClr val="tx1"/>
                </a:solidFill>
              </a:rPr>
              <a:t>. Nemzeti Hitvallás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2000. évi I. tv.; 2012. évi XXXVI. tv</a:t>
            </a:r>
            <a:r>
              <a:rPr lang="hu-HU" dirty="0" smtClean="0">
                <a:solidFill>
                  <a:schemeClr val="tx1"/>
                </a:solidFill>
              </a:rPr>
              <a:t>.; Btk</a:t>
            </a:r>
            <a:r>
              <a:rPr lang="hu-HU" dirty="0">
                <a:solidFill>
                  <a:schemeClr val="tx1"/>
                </a:solidFill>
              </a:rPr>
              <a:t>. 334.§</a:t>
            </a:r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9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Címer – zászló – himnusz 1.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Alaptörvény I) cikk    </a:t>
            </a:r>
            <a:r>
              <a:rPr lang="hu-HU" i="1" dirty="0" smtClean="0">
                <a:solidFill>
                  <a:schemeClr val="tx1"/>
                </a:solidFill>
              </a:rPr>
              <a:t>[</a:t>
            </a:r>
            <a:r>
              <a:rPr lang="hu-HU" i="1" dirty="0" err="1" smtClean="0">
                <a:solidFill>
                  <a:schemeClr val="tx1"/>
                </a:solidFill>
              </a:rPr>
              <a:t>Alk</a:t>
            </a:r>
            <a:r>
              <a:rPr lang="hu-HU" i="1" dirty="0" smtClean="0">
                <a:solidFill>
                  <a:schemeClr val="tx1"/>
                </a:solidFill>
              </a:rPr>
              <a:t>. 75-76.§]</a:t>
            </a:r>
          </a:p>
          <a:p>
            <a:pPr lvl="1"/>
            <a:r>
              <a:rPr lang="hu-HU" sz="2200" b="1" dirty="0" smtClean="0">
                <a:solidFill>
                  <a:schemeClr val="tx1"/>
                </a:solidFill>
              </a:rPr>
              <a:t>címer </a:t>
            </a:r>
            <a:r>
              <a:rPr lang="hu-HU" sz="2200" dirty="0">
                <a:solidFill>
                  <a:schemeClr val="tx1"/>
                </a:solidFill>
              </a:rPr>
              <a:t>hegyes talpú, hasított pajzs. Első mezeje vörössel és ezüsttel hétszer vágott. Második, vörös mezejében zöld hármas halomnak arany koronás kiemelkedő középső részén ezüst kettős kereszt. A pajzson a magyar Szent Korona nyugszik.</a:t>
            </a:r>
          </a:p>
          <a:p>
            <a:pPr lvl="1"/>
            <a:r>
              <a:rPr lang="hu-HU" sz="2200" b="1" dirty="0" smtClean="0">
                <a:solidFill>
                  <a:schemeClr val="tx1"/>
                </a:solidFill>
              </a:rPr>
              <a:t>zászló </a:t>
            </a:r>
            <a:r>
              <a:rPr lang="hu-HU" sz="2200" dirty="0">
                <a:solidFill>
                  <a:schemeClr val="tx1"/>
                </a:solidFill>
              </a:rPr>
              <a:t>három, egyenlő szélességű, sorrendben felülről piros, fehér és zöld színű, vízszintes sávból áll</a:t>
            </a:r>
            <a:r>
              <a:rPr lang="hu-HU" sz="2200" dirty="0" smtClean="0">
                <a:solidFill>
                  <a:schemeClr val="tx1"/>
                </a:solidFill>
              </a:rPr>
              <a:t>, amelyben </a:t>
            </a:r>
            <a:r>
              <a:rPr lang="hu-HU" sz="2200" dirty="0">
                <a:solidFill>
                  <a:schemeClr val="tx1"/>
                </a:solidFill>
              </a:rPr>
              <a:t>a piros szín az erő, a fehér szín a hűség, a zöld szín a remény jelképe</a:t>
            </a:r>
            <a:r>
              <a:rPr lang="hu-HU" sz="2200" dirty="0" smtClean="0">
                <a:solidFill>
                  <a:schemeClr val="tx1"/>
                </a:solidFill>
              </a:rPr>
              <a:t>. </a:t>
            </a:r>
          </a:p>
          <a:p>
            <a:pPr lvl="2"/>
            <a:r>
              <a:rPr lang="hu-HU" i="1" dirty="0" smtClean="0">
                <a:solidFill>
                  <a:schemeClr val="tx1"/>
                </a:solidFill>
              </a:rPr>
              <a:t>(NB. szövegezés, színek kódolása)</a:t>
            </a:r>
          </a:p>
          <a:p>
            <a:pPr lvl="1"/>
            <a:r>
              <a:rPr lang="hu-HU" sz="2200" b="1" dirty="0" smtClean="0">
                <a:solidFill>
                  <a:schemeClr val="tx1"/>
                </a:solidFill>
              </a:rPr>
              <a:t>himnusz </a:t>
            </a:r>
            <a:r>
              <a:rPr lang="hu-HU" sz="2200" dirty="0">
                <a:solidFill>
                  <a:schemeClr val="tx1"/>
                </a:solidFill>
              </a:rPr>
              <a:t>Kölcsey Ferenc Himnusz című költeménye Erkel Ferenc zenéjével</a:t>
            </a:r>
            <a:r>
              <a:rPr lang="hu-HU" sz="2200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hu-HU" sz="2200" dirty="0" smtClean="0">
                <a:solidFill>
                  <a:schemeClr val="tx1"/>
                </a:solidFill>
              </a:rPr>
              <a:t>A </a:t>
            </a:r>
            <a:r>
              <a:rPr lang="hu-HU" sz="2200" dirty="0">
                <a:solidFill>
                  <a:schemeClr val="tx1"/>
                </a:solidFill>
              </a:rPr>
              <a:t>címer és a zászló a történelmileg kialakult más formák szerint is használható. </a:t>
            </a:r>
            <a:endParaRPr lang="hu-HU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Címer – zászló – himnusz 2.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2011</a:t>
            </a:r>
            <a:r>
              <a:rPr lang="hu-HU" b="1" dirty="0">
                <a:solidFill>
                  <a:schemeClr val="tx1"/>
                </a:solidFill>
              </a:rPr>
              <a:t>. évi CCII. </a:t>
            </a:r>
            <a:r>
              <a:rPr lang="hu-HU" b="1" dirty="0" smtClean="0">
                <a:solidFill>
                  <a:schemeClr val="tx1"/>
                </a:solidFill>
              </a:rPr>
              <a:t>tv. címer </a:t>
            </a:r>
            <a:r>
              <a:rPr lang="hu-HU" b="1" dirty="0">
                <a:solidFill>
                  <a:schemeClr val="tx1"/>
                </a:solidFill>
              </a:rPr>
              <a:t>és a zászló </a:t>
            </a:r>
            <a:r>
              <a:rPr lang="hu-HU" b="1" dirty="0" smtClean="0">
                <a:solidFill>
                  <a:schemeClr val="tx1"/>
                </a:solidFill>
              </a:rPr>
              <a:t>használata, állami kitüntetések</a:t>
            </a:r>
          </a:p>
          <a:p>
            <a:pPr lvl="1"/>
            <a:r>
              <a:rPr lang="hu-HU" sz="2400" dirty="0" smtClean="0">
                <a:solidFill>
                  <a:schemeClr val="tx1"/>
                </a:solidFill>
              </a:rPr>
              <a:t>díszített címerek (angyalok, olajág és cserfaág)</a:t>
            </a:r>
          </a:p>
          <a:p>
            <a:pPr lvl="1"/>
            <a:r>
              <a:rPr lang="hu-HU" sz="2400" dirty="0">
                <a:solidFill>
                  <a:schemeClr val="tx1"/>
                </a:solidFill>
              </a:rPr>
              <a:t>Országzászló (?)</a:t>
            </a:r>
          </a:p>
          <a:p>
            <a:pPr lvl="1"/>
            <a:r>
              <a:rPr lang="hu-HU" sz="2400" dirty="0" smtClean="0">
                <a:solidFill>
                  <a:schemeClr val="tx1"/>
                </a:solidFill>
              </a:rPr>
              <a:t>használatra jogosultak</a:t>
            </a:r>
          </a:p>
          <a:p>
            <a:pPr lvl="1"/>
            <a:r>
              <a:rPr lang="hu-HU" sz="2400" dirty="0" smtClean="0">
                <a:solidFill>
                  <a:schemeClr val="tx1"/>
                </a:solidFill>
              </a:rPr>
              <a:t>kötelező használat </a:t>
            </a:r>
          </a:p>
          <a:p>
            <a:pPr lvl="2"/>
            <a:r>
              <a:rPr lang="hu-HU" sz="2200" dirty="0" smtClean="0">
                <a:solidFill>
                  <a:schemeClr val="tx1"/>
                </a:solidFill>
              </a:rPr>
              <a:t>címer: Magyar Közlöny, bankjegy; lehet: pénzérme, állampapír</a:t>
            </a:r>
          </a:p>
          <a:p>
            <a:pPr lvl="1"/>
            <a:r>
              <a:rPr lang="hu-HU" sz="2400" dirty="0">
                <a:solidFill>
                  <a:schemeClr val="tx1"/>
                </a:solidFill>
              </a:rPr>
              <a:t>tilos használat </a:t>
            </a:r>
          </a:p>
          <a:p>
            <a:pPr lvl="2"/>
            <a:r>
              <a:rPr lang="hu-HU" sz="2200" dirty="0">
                <a:solidFill>
                  <a:schemeClr val="tx1"/>
                </a:solidFill>
              </a:rPr>
              <a:t>Természetes személy a </a:t>
            </a:r>
            <a:r>
              <a:rPr lang="hu-HU" sz="2200" dirty="0" smtClean="0">
                <a:solidFill>
                  <a:schemeClr val="tx1"/>
                </a:solidFill>
              </a:rPr>
              <a:t>foglalkozásának gyakorlása során; szervezetek szervezeti jelképként, sajtótermékek </a:t>
            </a:r>
            <a:r>
              <a:rPr lang="hu-HU" sz="1900" i="1" dirty="0" smtClean="0">
                <a:solidFill>
                  <a:schemeClr val="tx1"/>
                </a:solidFill>
              </a:rPr>
              <a:t>(kivéve ha törvény engedi, vö. </a:t>
            </a:r>
            <a:r>
              <a:rPr lang="de-DE" sz="1900" i="1" dirty="0">
                <a:solidFill>
                  <a:schemeClr val="tx1"/>
                </a:solidFill>
              </a:rPr>
              <a:t>31/1994. (VI. 2.) AB </a:t>
            </a:r>
            <a:r>
              <a:rPr lang="de-DE" sz="1900" i="1" dirty="0" err="1">
                <a:solidFill>
                  <a:schemeClr val="tx1"/>
                </a:solidFill>
              </a:rPr>
              <a:t>határozat</a:t>
            </a:r>
            <a:r>
              <a:rPr lang="hu-HU" sz="1900" i="1" dirty="0" smtClean="0">
                <a:solidFill>
                  <a:schemeClr val="tx1"/>
                </a:solidFill>
              </a:rPr>
              <a:t>)</a:t>
            </a:r>
            <a:endParaRPr lang="hu-HU" sz="2200" i="1" dirty="0">
              <a:solidFill>
                <a:schemeClr val="tx1"/>
              </a:solidFill>
            </a:endParaRPr>
          </a:p>
          <a:p>
            <a:pPr lvl="2"/>
            <a:r>
              <a:rPr lang="hu-HU" sz="2200" dirty="0" smtClean="0">
                <a:solidFill>
                  <a:schemeClr val="tx1"/>
                </a:solidFill>
              </a:rPr>
              <a:t>címer </a:t>
            </a:r>
            <a:r>
              <a:rPr lang="hu-HU" sz="2200" dirty="0">
                <a:solidFill>
                  <a:schemeClr val="tx1"/>
                </a:solidFill>
              </a:rPr>
              <a:t>elkülöníthető elemeire </a:t>
            </a:r>
            <a:r>
              <a:rPr lang="hu-HU" sz="2200" dirty="0" smtClean="0">
                <a:solidFill>
                  <a:schemeClr val="tx1"/>
                </a:solidFill>
              </a:rPr>
              <a:t>is (Szent </a:t>
            </a:r>
            <a:r>
              <a:rPr lang="hu-HU" sz="2200" dirty="0">
                <a:solidFill>
                  <a:schemeClr val="tx1"/>
                </a:solidFill>
              </a:rPr>
              <a:t>Korona, címerpajzs</a:t>
            </a:r>
            <a:r>
              <a:rPr lang="hu-HU" sz="22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hu-HU" sz="2200" dirty="0" smtClean="0">
                <a:solidFill>
                  <a:schemeClr val="tx1"/>
                </a:solidFill>
              </a:rPr>
              <a:t>helyi önkormányzat címere legyen megkülönböztethető</a:t>
            </a:r>
          </a:p>
          <a:p>
            <a:pPr lvl="1"/>
            <a:r>
              <a:rPr lang="hu-HU" sz="2400" dirty="0">
                <a:solidFill>
                  <a:schemeClr val="tx1"/>
                </a:solidFill>
              </a:rPr>
              <a:t>Nemzeti Címer Bizottság</a:t>
            </a:r>
          </a:p>
          <a:p>
            <a:pPr lvl="1"/>
            <a:r>
              <a:rPr lang="hu-HU" sz="2400" dirty="0">
                <a:solidFill>
                  <a:schemeClr val="tx1"/>
                </a:solidFill>
              </a:rPr>
              <a:t>kitüntetések </a:t>
            </a:r>
            <a:endParaRPr lang="hu-HU" sz="2400" dirty="0" smtClean="0">
              <a:solidFill>
                <a:schemeClr val="tx1"/>
              </a:solidFill>
            </a:endParaRPr>
          </a:p>
          <a:p>
            <a:pPr lvl="2"/>
            <a:r>
              <a:rPr lang="hu-HU" sz="2200" dirty="0" smtClean="0">
                <a:solidFill>
                  <a:schemeClr val="tx1"/>
                </a:solidFill>
              </a:rPr>
              <a:t>Magyar </a:t>
            </a:r>
            <a:r>
              <a:rPr lang="hu-HU" sz="2200" dirty="0">
                <a:solidFill>
                  <a:schemeClr val="tx1"/>
                </a:solidFill>
              </a:rPr>
              <a:t>Szent István Rend</a:t>
            </a:r>
            <a:r>
              <a:rPr lang="hu-HU" sz="2200" dirty="0" smtClean="0">
                <a:solidFill>
                  <a:schemeClr val="tx1"/>
                </a:solidFill>
              </a:rPr>
              <a:t>; Magyar </a:t>
            </a:r>
            <a:r>
              <a:rPr lang="hu-HU" sz="2200" dirty="0">
                <a:solidFill>
                  <a:schemeClr val="tx1"/>
                </a:solidFill>
              </a:rPr>
              <a:t>Corvin-lánc</a:t>
            </a:r>
            <a:r>
              <a:rPr lang="hu-HU" sz="2200" dirty="0" smtClean="0">
                <a:solidFill>
                  <a:schemeClr val="tx1"/>
                </a:solidFill>
              </a:rPr>
              <a:t>; Magyar </a:t>
            </a:r>
            <a:r>
              <a:rPr lang="hu-HU" sz="2200" dirty="0">
                <a:solidFill>
                  <a:schemeClr val="tx1"/>
                </a:solidFill>
              </a:rPr>
              <a:t>Becsület Rend</a:t>
            </a:r>
            <a:r>
              <a:rPr lang="hu-HU" sz="2200" dirty="0" smtClean="0">
                <a:solidFill>
                  <a:schemeClr val="tx1"/>
                </a:solidFill>
              </a:rPr>
              <a:t>; Magyar </a:t>
            </a:r>
            <a:r>
              <a:rPr lang="hu-HU" sz="2200" dirty="0">
                <a:solidFill>
                  <a:schemeClr val="tx1"/>
                </a:solidFill>
              </a:rPr>
              <a:t>Érdemrend és Magyar </a:t>
            </a:r>
            <a:r>
              <a:rPr lang="hu-HU" sz="2200" dirty="0" smtClean="0">
                <a:solidFill>
                  <a:schemeClr val="tx1"/>
                </a:solidFill>
              </a:rPr>
              <a:t>Érdemkereszt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2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Címer – zászló – himnusz 3.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Nemzeti alaptanterv, 1-4. évf. tárgy- és környezetkultúra, befogadó </a:t>
            </a:r>
            <a:r>
              <a:rPr lang="hu-HU" dirty="0" err="1" smtClean="0">
                <a:solidFill>
                  <a:schemeClr val="tx1"/>
                </a:solidFill>
              </a:rPr>
              <a:t>tev</a:t>
            </a:r>
            <a:r>
              <a:rPr lang="hu-HU" dirty="0" smtClean="0">
                <a:solidFill>
                  <a:schemeClr val="tx1"/>
                </a:solidFill>
              </a:rPr>
              <a:t>.: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legfontosabb nemzeti szimbólumok felismerése (nemzeti színek, nemzeti </a:t>
            </a:r>
            <a:r>
              <a:rPr lang="hu-HU" dirty="0" smtClean="0">
                <a:solidFill>
                  <a:schemeClr val="tx1"/>
                </a:solidFill>
              </a:rPr>
              <a:t>címer, országzászló</a:t>
            </a:r>
            <a:r>
              <a:rPr lang="hu-HU" dirty="0">
                <a:solidFill>
                  <a:schemeClr val="tx1"/>
                </a:solidFill>
              </a:rPr>
              <a:t>, Országház, Szent Korona</a:t>
            </a:r>
            <a:r>
              <a:rPr lang="hu-HU" dirty="0" smtClean="0">
                <a:solidFill>
                  <a:schemeClr val="tx1"/>
                </a:solidFill>
              </a:rPr>
              <a:t>).</a:t>
            </a:r>
          </a:p>
          <a:p>
            <a:pPr lvl="1"/>
            <a:endParaRPr lang="hu-HU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37/2012. (VIII. 22.) KIM </a:t>
            </a:r>
            <a:r>
              <a:rPr lang="pl-PL" dirty="0" smtClean="0">
                <a:solidFill>
                  <a:schemeClr val="tx1"/>
                </a:solidFill>
              </a:rPr>
              <a:t>rendelet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címert, zászlót tartalmazó védjegy, formatervezési minta oltalma</a:t>
            </a:r>
          </a:p>
          <a:p>
            <a:pPr lvl="1"/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2012. évi C. tv. Btk. 334.§ - nemzeti jelkép megsértése</a:t>
            </a:r>
          </a:p>
          <a:p>
            <a:pPr lvl="1"/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Zászlók, címerek</a:t>
            </a:r>
            <a:endParaRPr lang="en-US" dirty="0"/>
          </a:p>
        </p:txBody>
      </p:sp>
      <p:pic>
        <p:nvPicPr>
          <p:cNvPr id="1026" name="Picture 2" descr="D:\SMUK\DOLOG\Egyetemi\SZE ÁJK\Tanulmányok, dolgozatok, előadások\Publikációk\Konferenciák, vendégelőadások\MTA szuverenitás 2014márc21\Források\országzászl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32" y="1564878"/>
            <a:ext cx="3944467" cy="52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MUK\DOLOG\Egyetemi\SZE ÁJK\Tanulmányok, dolgozatok, előadások\Publikációk\Konferenciák, vendégelőadások\MTA szuverenitás 2014márc21\Források\tortenelmi_cimerek_ok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" y="1681214"/>
            <a:ext cx="5080045" cy="2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91209" cy="18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Nemzeti ünnepek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16832"/>
            <a:ext cx="9144000" cy="514116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Alaptörvény J) cikk - Magyarország </a:t>
            </a:r>
            <a:r>
              <a:rPr lang="hu-HU" b="1" dirty="0">
                <a:solidFill>
                  <a:schemeClr val="tx1"/>
                </a:solidFill>
              </a:rPr>
              <a:t>nemzeti </a:t>
            </a:r>
            <a:r>
              <a:rPr lang="hu-HU" b="1" dirty="0" smtClean="0">
                <a:solidFill>
                  <a:schemeClr val="tx1"/>
                </a:solidFill>
              </a:rPr>
              <a:t>ünnep</a:t>
            </a:r>
            <a:r>
              <a:rPr lang="hu-HU" dirty="0" smtClean="0">
                <a:solidFill>
                  <a:schemeClr val="tx1"/>
                </a:solidFill>
              </a:rPr>
              <a:t>ei</a:t>
            </a:r>
          </a:p>
          <a:p>
            <a:pPr marL="742950" lvl="2" indent="-342900" algn="r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hu-HU" i="1" dirty="0">
                <a:solidFill>
                  <a:schemeClr val="tx1"/>
                </a:solidFill>
              </a:rPr>
              <a:t>[1991. évi VIII. tv.; 1950. évi 1., 10., 37. tvr</a:t>
            </a:r>
            <a:r>
              <a:rPr lang="hu-HU" i="1" dirty="0" smtClean="0">
                <a:solidFill>
                  <a:schemeClr val="tx1"/>
                </a:solidFill>
              </a:rPr>
              <a:t>.]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b="1" dirty="0" smtClean="0">
                <a:solidFill>
                  <a:schemeClr val="tx1"/>
                </a:solidFill>
              </a:rPr>
              <a:t>március </a:t>
            </a:r>
            <a:r>
              <a:rPr lang="hu-HU" b="1" dirty="0">
                <a:solidFill>
                  <a:schemeClr val="tx1"/>
                </a:solidFill>
              </a:rPr>
              <a:t>15</a:t>
            </a:r>
            <a:r>
              <a:rPr lang="hu-HU" b="1" dirty="0" smtClean="0">
                <a:solidFill>
                  <a:schemeClr val="tx1"/>
                </a:solidFill>
              </a:rPr>
              <a:t>.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az 1848-49. évi forradalom és szabadságharc emlékére;</a:t>
            </a:r>
          </a:p>
          <a:p>
            <a:pPr lvl="1"/>
            <a:r>
              <a:rPr lang="hu-HU" b="1" dirty="0" smtClean="0">
                <a:solidFill>
                  <a:schemeClr val="tx1"/>
                </a:solidFill>
              </a:rPr>
              <a:t>augusztus </a:t>
            </a:r>
            <a:r>
              <a:rPr lang="hu-HU" b="1" dirty="0">
                <a:solidFill>
                  <a:schemeClr val="tx1"/>
                </a:solidFill>
              </a:rPr>
              <a:t>20</a:t>
            </a:r>
            <a:r>
              <a:rPr lang="hu-HU" b="1" dirty="0" smtClean="0">
                <a:solidFill>
                  <a:schemeClr val="tx1"/>
                </a:solidFill>
              </a:rPr>
              <a:t>.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az államalapítás és az államalapító Szent István király emlékére;</a:t>
            </a:r>
          </a:p>
          <a:p>
            <a:pPr lvl="1"/>
            <a:r>
              <a:rPr lang="hu-HU" b="1" dirty="0" smtClean="0">
                <a:solidFill>
                  <a:schemeClr val="tx1"/>
                </a:solidFill>
              </a:rPr>
              <a:t>október </a:t>
            </a:r>
            <a:r>
              <a:rPr lang="hu-HU" b="1" dirty="0">
                <a:solidFill>
                  <a:schemeClr val="tx1"/>
                </a:solidFill>
              </a:rPr>
              <a:t>23</a:t>
            </a:r>
            <a:r>
              <a:rPr lang="hu-HU" b="1" dirty="0" smtClean="0">
                <a:solidFill>
                  <a:schemeClr val="tx1"/>
                </a:solidFill>
              </a:rPr>
              <a:t>.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az 1956. évi forradalom és szabadságharc </a:t>
            </a:r>
            <a:r>
              <a:rPr lang="hu-HU" dirty="0" smtClean="0">
                <a:solidFill>
                  <a:schemeClr val="tx1"/>
                </a:solidFill>
              </a:rPr>
              <a:t>emlékére </a:t>
            </a:r>
            <a:r>
              <a:rPr lang="hu-HU" sz="1900" i="1" dirty="0" smtClean="0">
                <a:solidFill>
                  <a:schemeClr val="tx1"/>
                </a:solidFill>
              </a:rPr>
              <a:t>[1989?]</a:t>
            </a:r>
            <a:endParaRPr lang="hu-HU" sz="1900" i="1" dirty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hivatalos állami ünnep augusztus 20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„Nemzeti rendezvények” </a:t>
            </a:r>
            <a:r>
              <a:rPr lang="hu-HU" dirty="0">
                <a:solidFill>
                  <a:schemeClr val="tx1"/>
                </a:solidFill>
              </a:rPr>
              <a:t>még: </a:t>
            </a:r>
            <a:endParaRPr lang="hu-HU" dirty="0" smtClean="0">
              <a:solidFill>
                <a:schemeClr val="tx1"/>
              </a:solidFill>
            </a:endParaRPr>
          </a:p>
          <a:p>
            <a:pPr lvl="2"/>
            <a:r>
              <a:rPr lang="hu-HU" sz="1900" dirty="0" smtClean="0">
                <a:solidFill>
                  <a:schemeClr val="tx1"/>
                </a:solidFill>
              </a:rPr>
              <a:t>Kommunizmus </a:t>
            </a:r>
            <a:r>
              <a:rPr lang="hu-HU" sz="1900" dirty="0">
                <a:solidFill>
                  <a:schemeClr val="tx1"/>
                </a:solidFill>
              </a:rPr>
              <a:t>Áldozatainak Emléknapja (február 25.), </a:t>
            </a:r>
            <a:endParaRPr lang="hu-HU" sz="1900" dirty="0" smtClean="0">
              <a:solidFill>
                <a:schemeClr val="tx1"/>
              </a:solidFill>
            </a:endParaRPr>
          </a:p>
          <a:p>
            <a:pPr lvl="2"/>
            <a:r>
              <a:rPr lang="hu-HU" sz="1900" dirty="0" smtClean="0">
                <a:solidFill>
                  <a:schemeClr val="tx1"/>
                </a:solidFill>
              </a:rPr>
              <a:t>Holokauszt </a:t>
            </a:r>
            <a:r>
              <a:rPr lang="hu-HU" sz="1900" dirty="0">
                <a:solidFill>
                  <a:schemeClr val="tx1"/>
                </a:solidFill>
              </a:rPr>
              <a:t>Magyarországi Áldozatainak Emléknapja (április 16.), </a:t>
            </a:r>
            <a:endParaRPr lang="hu-HU" sz="1900" dirty="0" smtClean="0">
              <a:solidFill>
                <a:schemeClr val="tx1"/>
              </a:solidFill>
            </a:endParaRPr>
          </a:p>
          <a:p>
            <a:pPr lvl="2"/>
            <a:r>
              <a:rPr lang="hu-HU" sz="1900" dirty="0" smtClean="0">
                <a:solidFill>
                  <a:schemeClr val="tx1"/>
                </a:solidFill>
              </a:rPr>
              <a:t>Nemzeti </a:t>
            </a:r>
            <a:r>
              <a:rPr lang="hu-HU" sz="1900" dirty="0">
                <a:solidFill>
                  <a:schemeClr val="tx1"/>
                </a:solidFill>
              </a:rPr>
              <a:t>Összetartozás Napja (június 4.), </a:t>
            </a:r>
            <a:endParaRPr lang="hu-HU" sz="1900" dirty="0" smtClean="0">
              <a:solidFill>
                <a:schemeClr val="tx1"/>
              </a:solidFill>
            </a:endParaRPr>
          </a:p>
          <a:p>
            <a:pPr lvl="2"/>
            <a:r>
              <a:rPr lang="hu-HU" sz="1900" dirty="0" smtClean="0">
                <a:solidFill>
                  <a:schemeClr val="tx1"/>
                </a:solidFill>
              </a:rPr>
              <a:t>Nagy </a:t>
            </a:r>
            <a:r>
              <a:rPr lang="hu-HU" sz="1900" dirty="0">
                <a:solidFill>
                  <a:schemeClr val="tx1"/>
                </a:solidFill>
              </a:rPr>
              <a:t>Imre és mártírtársai újratemetésének Emléknapja (június 16.), </a:t>
            </a:r>
            <a:endParaRPr lang="hu-HU" sz="1900" dirty="0" smtClean="0">
              <a:solidFill>
                <a:schemeClr val="tx1"/>
              </a:solidFill>
            </a:endParaRPr>
          </a:p>
          <a:p>
            <a:pPr lvl="2"/>
            <a:r>
              <a:rPr lang="hu-HU" sz="1900" dirty="0" smtClean="0">
                <a:solidFill>
                  <a:schemeClr val="tx1"/>
                </a:solidFill>
              </a:rPr>
              <a:t>Aradi </a:t>
            </a:r>
            <a:r>
              <a:rPr lang="hu-HU" sz="1900" dirty="0">
                <a:solidFill>
                  <a:schemeClr val="tx1"/>
                </a:solidFill>
              </a:rPr>
              <a:t>Vértanúk Emléknapja, Magyarország hivatalos gyásznapja (október 6.), </a:t>
            </a:r>
            <a:endParaRPr lang="hu-HU" sz="1900" dirty="0" smtClean="0">
              <a:solidFill>
                <a:schemeClr val="tx1"/>
              </a:solidFill>
            </a:endParaRPr>
          </a:p>
          <a:p>
            <a:pPr lvl="2"/>
            <a:r>
              <a:rPr lang="hu-HU" sz="1900" dirty="0" smtClean="0">
                <a:solidFill>
                  <a:schemeClr val="tx1"/>
                </a:solidFill>
              </a:rPr>
              <a:t>Nemzeti </a:t>
            </a:r>
            <a:r>
              <a:rPr lang="hu-HU" sz="1900" dirty="0">
                <a:solidFill>
                  <a:schemeClr val="tx1"/>
                </a:solidFill>
              </a:rPr>
              <a:t>Gyász Emléknapja (november 4.).</a:t>
            </a:r>
          </a:p>
          <a:p>
            <a:pPr lvl="2"/>
            <a:r>
              <a:rPr lang="hu-HU" sz="1900" dirty="0">
                <a:solidFill>
                  <a:schemeClr val="tx1"/>
                </a:solidFill>
              </a:rPr>
              <a:t>Magyarország </a:t>
            </a:r>
            <a:r>
              <a:rPr lang="hu-HU" sz="1900" dirty="0" smtClean="0">
                <a:solidFill>
                  <a:schemeClr val="tx1"/>
                </a:solidFill>
              </a:rPr>
              <a:t>Karácsonya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sz="2200" b="1" dirty="0" smtClean="0">
                <a:solidFill>
                  <a:schemeClr val="tx1"/>
                </a:solidFill>
              </a:rPr>
              <a:t>Munkaszüneti napok – </a:t>
            </a:r>
            <a:r>
              <a:rPr lang="hu-HU" sz="2200" dirty="0" smtClean="0">
                <a:solidFill>
                  <a:schemeClr val="tx1"/>
                </a:solidFill>
              </a:rPr>
              <a:t>Mt</a:t>
            </a:r>
            <a:r>
              <a:rPr lang="hu-HU" sz="2200" dirty="0">
                <a:solidFill>
                  <a:schemeClr val="tx1"/>
                </a:solidFill>
              </a:rPr>
              <a:t>. 102. § (1) </a:t>
            </a:r>
            <a:endParaRPr lang="hu-HU" sz="2200" b="1" dirty="0" smtClean="0">
              <a:solidFill>
                <a:schemeClr val="tx1"/>
              </a:solidFill>
            </a:endParaRPr>
          </a:p>
          <a:p>
            <a:pPr lvl="1"/>
            <a:r>
              <a:rPr lang="hu-HU" sz="1900" dirty="0" smtClean="0">
                <a:solidFill>
                  <a:schemeClr val="tx1"/>
                </a:solidFill>
              </a:rPr>
              <a:t>január </a:t>
            </a:r>
            <a:r>
              <a:rPr lang="hu-HU" sz="1900" dirty="0">
                <a:solidFill>
                  <a:schemeClr val="tx1"/>
                </a:solidFill>
              </a:rPr>
              <a:t>1., március 15., húsvéthétfő, május 1., pünkösdhétfő, augusztus 20., október 23., november 1. és december 25-26.</a:t>
            </a:r>
            <a:endParaRPr lang="hu-HU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6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Hivatalos nyelv</a:t>
            </a:r>
            <a:endParaRPr lang="en-US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Alaptörvény H) cikk</a:t>
            </a:r>
          </a:p>
          <a:p>
            <a:pPr lvl="2"/>
            <a:r>
              <a:rPr lang="hu-HU" i="1" dirty="0">
                <a:solidFill>
                  <a:schemeClr val="tx1"/>
                </a:solidFill>
              </a:rPr>
              <a:t>Magyarországon a hivatalos nyelv a magyar.</a:t>
            </a:r>
          </a:p>
          <a:p>
            <a:pPr lvl="2"/>
            <a:r>
              <a:rPr lang="hu-HU" i="1" dirty="0" smtClean="0">
                <a:solidFill>
                  <a:schemeClr val="tx1"/>
                </a:solidFill>
              </a:rPr>
              <a:t>Magyarország </a:t>
            </a:r>
            <a:r>
              <a:rPr lang="hu-HU" i="1" dirty="0">
                <a:solidFill>
                  <a:schemeClr val="tx1"/>
                </a:solidFill>
              </a:rPr>
              <a:t>védi a magyar nyelvet.</a:t>
            </a:r>
          </a:p>
          <a:p>
            <a:pPr lvl="2"/>
            <a:r>
              <a:rPr lang="hu-HU" i="1" dirty="0" smtClean="0">
                <a:solidFill>
                  <a:schemeClr val="tx1"/>
                </a:solidFill>
              </a:rPr>
              <a:t>Magyarország </a:t>
            </a:r>
            <a:r>
              <a:rPr lang="hu-HU" i="1" dirty="0">
                <a:solidFill>
                  <a:schemeClr val="tx1"/>
                </a:solidFill>
              </a:rPr>
              <a:t>védi a magyar jelnyelvet mint a magyar kultúra részét.</a:t>
            </a:r>
          </a:p>
          <a:p>
            <a:pPr lvl="1"/>
            <a:endParaRPr lang="hu-HU" dirty="0" smtClean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2001</a:t>
            </a:r>
            <a:r>
              <a:rPr lang="hu-HU" dirty="0">
                <a:solidFill>
                  <a:schemeClr val="tx1"/>
                </a:solidFill>
              </a:rPr>
              <a:t>. évi XCVI. </a:t>
            </a:r>
            <a:r>
              <a:rPr lang="hu-HU" dirty="0" smtClean="0">
                <a:solidFill>
                  <a:schemeClr val="tx1"/>
                </a:solidFill>
              </a:rPr>
              <a:t>tv. (</a:t>
            </a:r>
            <a:r>
              <a:rPr lang="hu-HU" dirty="0" err="1" smtClean="0">
                <a:solidFill>
                  <a:schemeClr val="tx1"/>
                </a:solidFill>
              </a:rPr>
              <a:t>gazd</a:t>
            </a:r>
            <a:r>
              <a:rPr lang="hu-HU" dirty="0" smtClean="0">
                <a:solidFill>
                  <a:schemeClr val="tx1"/>
                </a:solidFill>
              </a:rPr>
              <a:t>. </a:t>
            </a:r>
            <a:r>
              <a:rPr lang="hu-HU" dirty="0" err="1" smtClean="0">
                <a:solidFill>
                  <a:schemeClr val="tx1"/>
                </a:solidFill>
              </a:rPr>
              <a:t>rekl</a:t>
            </a:r>
            <a:r>
              <a:rPr lang="hu-HU" dirty="0" smtClean="0">
                <a:solidFill>
                  <a:schemeClr val="tx1"/>
                </a:solidFill>
              </a:rPr>
              <a:t>.)</a:t>
            </a:r>
          </a:p>
          <a:p>
            <a:pPr lvl="2"/>
            <a:r>
              <a:rPr lang="hu-HU" i="1" dirty="0" smtClean="0">
                <a:solidFill>
                  <a:schemeClr val="tx1"/>
                </a:solidFill>
              </a:rPr>
              <a:t>nem vonatkozik a nemzetiségiek reklámjaira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61/2009. (XII. 14.) IRM rendelet a jogszabályszerkesztésről 2.§</a:t>
            </a:r>
          </a:p>
          <a:p>
            <a:pPr lvl="1"/>
            <a:endParaRPr lang="hu-HU" dirty="0" smtClean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66/2011. (IX. 29.) OGY </a:t>
            </a:r>
            <a:r>
              <a:rPr lang="hu-HU" dirty="0" smtClean="0">
                <a:solidFill>
                  <a:schemeClr val="tx1"/>
                </a:solidFill>
              </a:rPr>
              <a:t>határozat a </a:t>
            </a:r>
            <a:r>
              <a:rPr lang="hu-HU" dirty="0">
                <a:solidFill>
                  <a:schemeClr val="tx1"/>
                </a:solidFill>
              </a:rPr>
              <a:t>magyar nyelv </a:t>
            </a:r>
            <a:r>
              <a:rPr lang="hu-HU" dirty="0" smtClean="0">
                <a:solidFill>
                  <a:schemeClr val="tx1"/>
                </a:solidFill>
              </a:rPr>
              <a:t>napjáról (nov. 13.)</a:t>
            </a:r>
          </a:p>
          <a:p>
            <a:pPr lvl="1"/>
            <a:endParaRPr lang="hu-HU" dirty="0" smtClean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hatósági eljárások nyelve – anyanyelv használata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EU </a:t>
            </a:r>
            <a:r>
              <a:rPr lang="hu-HU" dirty="0">
                <a:solidFill>
                  <a:schemeClr val="tx1"/>
                </a:solidFill>
              </a:rPr>
              <a:t>hivatalos nyelve (1/58/EGK rendelet)</a:t>
            </a:r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27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339</TotalTime>
  <Words>1195</Words>
  <Application>Microsoft Office PowerPoint</Application>
  <PresentationFormat>Diavetítés a képernyőre (4:3 oldalarány)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Decatur</vt:lpstr>
      <vt:lpstr>A szuverenitás jelképei  és alkotmányos védelmük</vt:lpstr>
      <vt:lpstr>A szuverenitás jelképei</vt:lpstr>
      <vt:lpstr>Szabályozás - áttekintés</vt:lpstr>
      <vt:lpstr>Címer – zászló – himnusz 1.</vt:lpstr>
      <vt:lpstr>Címer – zászló – himnusz 2.</vt:lpstr>
      <vt:lpstr>Címer – zászló – himnusz 3.</vt:lpstr>
      <vt:lpstr>Zászlók, címerek</vt:lpstr>
      <vt:lpstr>Nemzeti ünnepek</vt:lpstr>
      <vt:lpstr>Hivatalos nyelv</vt:lpstr>
      <vt:lpstr>Hivatalos pénznem</vt:lpstr>
      <vt:lpstr>Országház</vt:lpstr>
      <vt:lpstr>Szent Korona</vt:lpstr>
      <vt:lpstr>Nemzeti jelkép megsértése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szuverenitás jelképei  és alkotmányos védelmük</dc:title>
  <dc:creator>Smuk Péter</dc:creator>
  <cp:lastModifiedBy>Smuk Péter</cp:lastModifiedBy>
  <cp:revision>29</cp:revision>
  <dcterms:created xsi:type="dcterms:W3CDTF">2014-03-15T16:51:56Z</dcterms:created>
  <dcterms:modified xsi:type="dcterms:W3CDTF">2014-03-22T08:42:18Z</dcterms:modified>
</cp:coreProperties>
</file>